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75" r:id="rId9"/>
    <p:sldId id="261" r:id="rId10"/>
    <p:sldId id="262" r:id="rId11"/>
    <p:sldId id="263" r:id="rId12"/>
    <p:sldId id="264" r:id="rId13"/>
    <p:sldId id="276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6" d="100"/>
          <a:sy n="66" d="100"/>
        </p:scale>
        <p:origin x="4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4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9.jpeg"/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/ɜ:n/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.挣得；赚得；赢得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；博得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.earnings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#57</a:t>
            </a:r>
            <a:endParaRPr lang="en-US" altLang="zh-CN" sz="1800" dirty="0"/>
          </a:p>
        </p:txBody>
      </p:sp>
      <p:pic>
        <p:nvPicPr>
          <p:cNvPr id="3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7b7c7b932?pid=86553ed03&amp;color=0,0,0&amp;mp=1&amp;vtp=1&amp;bbb=1"/>
          <p:cNvSpPr/>
          <p:nvPr/>
        </p:nvSpPr>
        <p:spPr>
          <a:xfrm>
            <a:off x="832104" y="2417056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one's/a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（by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）（靠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）谋生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money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赚钱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degree/scholarship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获得学位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/奖学金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获得全优成绩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arn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某人赢得一席之地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=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赢得某人的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John's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outstanding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ability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约翰凭借出色的能力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在队伍中赢得了一席之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#65</a:t>
            </a:r>
            <a:endParaRPr lang="en-US" altLang="zh-CN" sz="1800" dirty="0"/>
          </a:p>
        </p:txBody>
      </p:sp>
      <p:pic>
        <p:nvPicPr>
          <p:cNvPr id="6" name="P_3_BD#7b7c7b932?pid=86553ed03&amp;color=0,0,0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10132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vtp=1&amp;bbb=1&amp;hb=1"/>
          <p:cNvSpPr/>
          <p:nvPr/>
        </p:nvSpPr>
        <p:spPr>
          <a:xfrm>
            <a:off x="832104" y="1080000"/>
            <a:ext cx="10531904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 dirty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Jenny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selfless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love.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作为一名教师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珍妮以</a:t>
            </a:r>
            <a:endParaRPr lang="en-US" altLang="zh-CN" sz="1800" b="0" i="0" dirty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 dirty="0" err="1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无私的爱赢得了学生们的尊敬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#66</a:t>
            </a:r>
            <a:endParaRPr lang="en-US" altLang="zh-CN" sz="100" dirty="0"/>
          </a:p>
        </p:txBody>
      </p:sp>
      <p:pic>
        <p:nvPicPr>
          <p:cNvPr id="3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277237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7b7c7b932?pid=86553ed03&amp;color=0,0,0&amp;vtp=1&amp;bbb=1"/>
          <p:cNvSpPr/>
          <p:nvPr/>
        </p:nvSpPr>
        <p:spPr>
          <a:xfrm>
            <a:off x="832104" y="2407285"/>
            <a:ext cx="10533888" cy="11720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［全国一2025］a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strict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demanded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A's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一位要求儿子门门功课都得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格父亲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#68</a:t>
            </a:r>
            <a:endParaRPr lang="en-US" altLang="zh-CN" sz="1800" dirty="0"/>
          </a:p>
        </p:txBody>
      </p:sp>
      <p:pic>
        <p:nvPicPr>
          <p:cNvPr id="6" name="P_3_BD#7b7c7b932?pid=86553ed03&amp;color=0,0,0&amp;tib=255,255,255&amp;iip=8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1244592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mp=1&amp;vtp=1&amp;bt=1&amp;bbb=1"/>
          <p:cNvSpPr/>
          <p:nvPr/>
        </p:nvSpPr>
        <p:spPr>
          <a:xfrm>
            <a:off x="832104" y="1080000"/>
            <a:ext cx="10533888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/sɪˈlekt/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.选择；挑选；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选拔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.selection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.selective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.choose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#71</a:t>
            </a:r>
            <a:endParaRPr lang="en-US" altLang="zh-CN" sz="1800" dirty="0"/>
          </a:p>
        </p:txBody>
      </p:sp>
      <p:pic>
        <p:nvPicPr>
          <p:cNvPr id="3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916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7b7c7b932?pid=86553ed03&amp;color=0,0,0&amp;vtp=1&amp;bbb=1"/>
          <p:cNvSpPr/>
          <p:nvPr/>
        </p:nvSpPr>
        <p:spPr>
          <a:xfrm>
            <a:off x="832104" y="2823456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select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sb/sth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中选出某人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/某物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elect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选择某人做某事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elect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sb/sth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as/to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挑选某人/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某物作为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selected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reference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他从一堆参考书中挑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选出自己想要的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然后就回家了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selected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Barry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responsible.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我们推选巴里担任队长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因为他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很有责任心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#77</a:t>
            </a:r>
            <a:endParaRPr lang="en-US" altLang="zh-CN" sz="1800" dirty="0"/>
          </a:p>
        </p:txBody>
      </p:sp>
      <p:pic>
        <p:nvPicPr>
          <p:cNvPr id="5" name="P_3_BD#7b7c7b932?pid=86553ed03&amp;color=0,0,0&amp;tib=255,255,255&amp;iip=9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4788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7b7c7b932?pid=86553ed03&amp;color=0,0,0&amp;tib=255,255,255&amp;iip=1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07084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7b7c7b932?pid=86553ed03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107899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7b7c7b932?pid=86553ed03&amp;color=0,0,0&amp;mp=1&amp;vtp=1&amp;bbb=1&amp;hb=1"/>
          <p:cNvSpPr/>
          <p:nvPr/>
        </p:nvSpPr>
        <p:spPr>
          <a:xfrm>
            <a:off x="832104" y="1511300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［全国新课标Ⅰ·浙江2024年1月］A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sugary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selected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table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孩子选的一份甜食被放置在桌子上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#79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mp=1&amp;vtp=1&amp;bt=1&amp;bbb=1"/>
          <p:cNvSpPr/>
          <p:nvPr/>
        </p:nvSpPr>
        <p:spPr>
          <a:xfrm>
            <a:off x="832104" y="1080000"/>
            <a:ext cx="10533888" cy="1612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/ɪˈskeɪp/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.逃走；逃脱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；避开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.逃跑；逃脱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；解脱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.escaped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.flee;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#83</a:t>
            </a:r>
            <a:endParaRPr lang="en-US" altLang="zh-CN" sz="1800" dirty="0"/>
          </a:p>
        </p:txBody>
      </p:sp>
      <p:pic>
        <p:nvPicPr>
          <p:cNvPr id="4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810757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7b7c7b932?pid=86553ed03&amp;color=0,0,0&amp;vtp=1&amp;bbb=1"/>
          <p:cNvSpPr/>
          <p:nvPr/>
        </p:nvSpPr>
        <p:spPr>
          <a:xfrm>
            <a:off x="832104" y="3242557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（doing）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逃脱（做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scape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逃跑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/逃离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narrow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（=escape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narrowly）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侥幸逃脱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；死里逃生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whoever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punishment/being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punished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要记住任何违法的人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都无法逃脱惩罚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#88</a:t>
            </a:r>
            <a:endParaRPr lang="en-US" altLang="zh-CN" sz="1800" dirty="0"/>
          </a:p>
        </p:txBody>
      </p:sp>
      <p:pic>
        <p:nvPicPr>
          <p:cNvPr id="6" name="P_3_BD#7b7c7b932?pid=86553ed03&amp;color=0,0,0&amp;tib=255,255,255&amp;iip=1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6698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7b7c7b932?pid=86553ed03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7b7c7b932?pid=86553ed03&amp;color=0,0,0&amp;mp=1&amp;vtp=1&amp;bbb=1"/>
          <p:cNvSpPr/>
          <p:nvPr/>
        </p:nvSpPr>
        <p:spPr>
          <a:xfrm>
            <a:off x="832104" y="15184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意为“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某人忘记某事”。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girl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这个女孩看起来眼熟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但我就是想不起她的名字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#91</a:t>
            </a:r>
            <a:endParaRPr lang="en-US" altLang="zh-CN" sz="1800" dirty="0"/>
          </a:p>
        </p:txBody>
      </p:sp>
      <p:pic>
        <p:nvPicPr>
          <p:cNvPr id="4" name="P_3_BD#7b7c7b932?pid=86553ed03&amp;color=0,0,0&amp;mp=1&amp;tib=255,255,255&amp;iip=1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09447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434" y="299008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3_BD#7b7c7b932?pid=86553ed03&amp;color=0,0,0&amp;vtp=1&amp;bbb=1"/>
          <p:cNvSpPr/>
          <p:nvPr/>
        </p:nvSpPr>
        <p:spPr>
          <a:xfrm>
            <a:off x="832104" y="3271004"/>
            <a:ext cx="10533888" cy="11849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［北京2025］In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desperate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attempt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pressure,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falsely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confessed.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拼命地想要摆脱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不断增加的压力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我谎称我有罪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#93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mp=1&amp;vtp=1&amp;bt=1&amp;bbb=1"/>
          <p:cNvSpPr/>
          <p:nvPr/>
        </p:nvSpPr>
        <p:spPr>
          <a:xfrm>
            <a:off x="832104" y="1080000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/ˈsetl/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.定居；结束（争论）；解决（纠纷）；（使）平静下来；降落；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沉降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.settler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.settlement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#95</a:t>
            </a:r>
            <a:endParaRPr lang="en-US" altLang="zh-CN" sz="1800" dirty="0"/>
          </a:p>
        </p:txBody>
      </p:sp>
      <p:pic>
        <p:nvPicPr>
          <p:cNvPr id="3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79541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7b7c7b932?pid=86553ed03&amp;color=0,0,0&amp;mp=1&amp;vtp=1&amp;bbb=1"/>
          <p:cNvSpPr/>
          <p:nvPr/>
        </p:nvSpPr>
        <p:spPr>
          <a:xfrm>
            <a:off x="832104" y="2411341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定居；平静下来；舒适地坐下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/躺下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ettle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（down）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定下心来做某事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/开始认真对待某事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ettle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in/into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适应（新家、工作、环境等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）；安顿下来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ettle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argument/differences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解决争论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/分歧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grass,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breathtaking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他们冲下车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搭起帐篷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舒适地坐在草地上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欣赏着周围令人惊叹的景象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#101</a:t>
            </a:r>
            <a:endParaRPr lang="en-US" altLang="zh-CN" sz="1800" dirty="0"/>
          </a:p>
        </p:txBody>
      </p:sp>
      <p:pic>
        <p:nvPicPr>
          <p:cNvPr id="5" name="P_3_BD#7b7c7b932?pid=86553ed03&amp;color=0,0,0&amp;tib=255,255,255&amp;iip=1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59953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7b7c7b932?pid=86553ed03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7b7c7b932?pid=86553ed03&amp;color=0,0,0&amp;mp=1&amp;vtp=1&amp;bbb=1&amp;hb=1"/>
          <p:cNvSpPr/>
          <p:nvPr/>
        </p:nvSpPr>
        <p:spPr>
          <a:xfrm>
            <a:off x="832104" y="1518404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［全国一2025］Microplastics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source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pollution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across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Earth—they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settled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Himalayas,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stuck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inside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volcanic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rocks,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stomachs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seabirds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fallen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fresh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Antarctic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snow.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微塑料已成为地球范围内普遍存在的污染源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它们不仅沉积在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深海和喜马拉雅山脉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嵌入了火山岩内部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填满了海鸟的胃部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甚至飘落在南极洲新的雪层中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mp=1&amp;vtp=1&amp;bt=1&amp;bbb=1"/>
          <p:cNvSpPr/>
          <p:nvPr/>
        </p:nvSpPr>
        <p:spPr>
          <a:xfrm>
            <a:off x="832104" y="1080000"/>
            <a:ext cx="10533888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/sju:t/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.适合；满足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需要；相配；合身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.西服；套装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#104</a:t>
            </a:r>
            <a:endParaRPr lang="en-US" altLang="zh-CN" sz="1800" dirty="0"/>
          </a:p>
        </p:txBody>
      </p:sp>
      <p:pic>
        <p:nvPicPr>
          <p:cNvPr id="3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57504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7b7c7b932?pid=86553ed03&amp;color=0,0,0&amp;mp=1&amp;vtp=1&amp;bbb=1"/>
          <p:cNvSpPr/>
          <p:nvPr/>
        </p:nvSpPr>
        <p:spPr>
          <a:xfrm>
            <a:off x="832104" y="2006846"/>
            <a:ext cx="10533888" cy="28613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适合某人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使某物适合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needs/taste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满足某人的需要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/适合某人的口味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跟着做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speech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audience.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一位优秀的演讲者总是努力使自己的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演讲内容契合听众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的需求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#111</a:t>
            </a:r>
            <a:endParaRPr lang="en-US" altLang="zh-CN" sz="1800" dirty="0"/>
          </a:p>
        </p:txBody>
      </p:sp>
      <p:pic>
        <p:nvPicPr>
          <p:cNvPr id="6" name="P_3_BD#7b7c7b932?pid=86553ed03&amp;color=0,0,0&amp;tib=255,255,255&amp;iip=1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6693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7b7c7b932?pid=86553ed03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7b7c7b932?pid=86553ed03&amp;color=0,0,0&amp;mp=1&amp;vtp=1&amp;bbb=1"/>
          <p:cNvSpPr/>
          <p:nvPr/>
        </p:nvSpPr>
        <p:spPr>
          <a:xfrm>
            <a:off x="832104" y="1518404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.合适的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；适宜的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适合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适合做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outgoing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position.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我性格外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善于与人沟通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所以我认为我适合这个职位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#116</a:t>
            </a:r>
            <a:endParaRPr lang="en-US" altLang="zh-CN" sz="1800" dirty="0"/>
          </a:p>
        </p:txBody>
      </p:sp>
      <p:pic>
        <p:nvPicPr>
          <p:cNvPr id="4" name="P_3_BD#7b7c7b932?pid=86553ed03&amp;color=0,0,0&amp;mp=1&amp;tib=255,255,255&amp;iip=1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42836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6520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8" name="P_3_BD#7b7c7b932?colgroup=11,44&amp;pid=86553ed03&amp;color=0,0,0&amp;vtp=1&amp;bbb=1"/>
          <p:cNvGraphicFramePr>
            <a:graphicFrameLocks noGrp="1"/>
          </p:cNvGraphicFramePr>
          <p:nvPr/>
        </p:nvGraphicFramePr>
        <p:xfrm>
          <a:off x="832104" y="4083804"/>
          <a:ext cx="10506456" cy="1263715"/>
        </p:xfrm>
        <a:graphic>
          <a:graphicData uri="http://schemas.openxmlformats.org/drawingml/2006/table">
            <a:tbl>
              <a:tblPr/>
              <a:tblGrid>
                <a:gridCol w="2295144"/>
                <a:gridCol w="8211312"/>
              </a:tblGrid>
              <a:tr h="31153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易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混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区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suit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多指衣服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鞋子等的颜色或款式适合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还可指事物合乎需要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口味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风格等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1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多指衣服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鞋子等大小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尺寸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形状等方面的合适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通常意为“合身”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match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多指两个物体大小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色调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形状等方面很搭配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显得很协调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6553ed03.fixed?pid=bfc97ce53&amp;color=165,74,151&amp;vtp=1&amp;bbb=1"/>
          <p:cNvSpPr/>
          <p:nvPr/>
        </p:nvSpPr>
        <p:spPr>
          <a:xfrm>
            <a:off x="2386584" y="1618488"/>
            <a:ext cx="7223760" cy="92354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词汇攻略13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7b7c7b932?pid=86553ed03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138175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7b7c7b932?pid=86553ed03&amp;color=0,0,0&amp;mp=1&amp;vtp=1&amp;bbb=1"/>
          <p:cNvSpPr/>
          <p:nvPr/>
        </p:nvSpPr>
        <p:spPr>
          <a:xfrm>
            <a:off x="832104" y="1518404"/>
            <a:ext cx="10533888" cy="16040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［全国一·浙江2025年1月］The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concept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certainly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new—men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renting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decades—but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female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shoppers,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这个概念当然并不新鲜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几十年来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男性一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直在租赁好的西装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但对于女性购物者来说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它才刚刚开始流行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#120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/kənˈteɪn/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.包含；含有；容纳；控制；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克制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.container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#122</a:t>
            </a:r>
            <a:endParaRPr lang="en-US" altLang="zh-CN" sz="1800" dirty="0"/>
          </a:p>
        </p:txBody>
      </p:sp>
      <p:pic>
        <p:nvPicPr>
          <p:cNvPr id="3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7b7c7b932?pid=86553ed03&amp;color=0,0,0&amp;mp=1&amp;vtp=1&amp;bbb=1"/>
          <p:cNvSpPr/>
          <p:nvPr/>
        </p:nvSpPr>
        <p:spPr>
          <a:xfrm>
            <a:off x="832104" y="2417056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contain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oneself克制自己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barely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jumping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exclaim.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他几乎控制不住自己要跳起来惊叫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#125</a:t>
            </a:r>
            <a:endParaRPr lang="en-US" altLang="zh-CN" sz="1800" dirty="0"/>
          </a:p>
        </p:txBody>
      </p:sp>
      <p:pic>
        <p:nvPicPr>
          <p:cNvPr id="5" name="P_3_BD#7b7c7b932?pid=86553ed03&amp;color=0,0,0&amp;mp=1&amp;tib=255,255,255&amp;iip=1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967411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313041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20" name="P_3_BD#7b7c7b932?colgroup=17,39&amp;pid=86553ed03&amp;color=0,0,0&amp;vtp=1&amp;bbb=1"/>
          <p:cNvGraphicFramePr>
            <a:graphicFrameLocks noGrp="1"/>
          </p:cNvGraphicFramePr>
          <p:nvPr/>
        </p:nvGraphicFramePr>
        <p:xfrm>
          <a:off x="832104" y="3744841"/>
          <a:ext cx="10506456" cy="946405"/>
        </p:xfrm>
        <a:graphic>
          <a:graphicData uri="http://schemas.openxmlformats.org/drawingml/2006/table">
            <a:tbl>
              <a:tblPr/>
              <a:tblGrid>
                <a:gridCol w="3246120"/>
                <a:gridCol w="7260336"/>
              </a:tblGrid>
              <a:tr h="311531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易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混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1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区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contain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侧重于整体内包含某物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也可指在某一范围或容器内容纳某物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include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侧重于被包含者只是整体的一部分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暗示还有其他部分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824341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P_3_BD#7b7c7b932?pid=86553ed03&amp;color=0,0,0&amp;vtp=1&amp;bbb=1&amp;hb=1"/>
          <p:cNvSpPr/>
          <p:nvPr/>
        </p:nvSpPr>
        <p:spPr>
          <a:xfrm>
            <a:off x="832104" y="5256141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［全国一2025］Most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essays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less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page,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few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contained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sentence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interpreted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thesis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statement.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这些文章大多篇幅不足一页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且很少包含可被理解为论点陈述的句子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#129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vtp=1&amp;bt=1&amp;bbb=1"/>
          <p:cNvSpPr/>
          <p:nvPr/>
        </p:nvSpPr>
        <p:spPr>
          <a:xfrm>
            <a:off x="832104" y="1080000"/>
            <a:ext cx="10533888" cy="119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/ˈfɔ:tʃu:n/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.机会；运气；财产；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命运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.luck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.misfortune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</a:t>
            </a:r>
            <a:endParaRPr lang="en-US" altLang="zh-CN" sz="1800" dirty="0"/>
          </a:p>
        </p:txBody>
      </p:sp>
      <p:pic>
        <p:nvPicPr>
          <p:cNvPr id="3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916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7b7c7b932?pid=86553ed03&amp;color=0,0,0&amp;vtp=1&amp;bbb=1"/>
          <p:cNvSpPr/>
          <p:nvPr/>
        </p:nvSpPr>
        <p:spPr>
          <a:xfrm>
            <a:off x="832104" y="2823456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有幸做某事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eek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寻找发财机会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；闯世界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ake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a/one's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发财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ell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算命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unrealistic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overnight,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down-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to-earth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意识到梦想一夜之间发财是不现实的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他开始脚踏实地地工作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#9</a:t>
            </a:r>
            <a:endParaRPr lang="en-US" altLang="zh-CN" sz="1800" dirty="0"/>
          </a:p>
        </p:txBody>
      </p:sp>
      <p:pic>
        <p:nvPicPr>
          <p:cNvPr id="5" name="P_3_BD#7b7c7b932?pid=86553ed03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67206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7b7c7b932?pid=86553ed03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7b7c7b932?pid=86553ed03&amp;color=0,0,0&amp;mp=1&amp;vtp=1&amp;bbb=1"/>
          <p:cNvSpPr/>
          <p:nvPr/>
        </p:nvSpPr>
        <p:spPr>
          <a:xfrm>
            <a:off x="832104" y="1518404"/>
            <a:ext cx="10533888" cy="1327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.幸运的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sth/in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sth有幸做某事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deeply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我非常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幸运有一个不顾艰难险阻始终支持我的家庭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#13</a:t>
            </a:r>
            <a:endParaRPr lang="en-US" altLang="zh-CN" sz="1800" dirty="0"/>
          </a:p>
        </p:txBody>
      </p:sp>
      <p:pic>
        <p:nvPicPr>
          <p:cNvPr id="5" name="P_3_BD#7b7c7b932?pid=86553ed03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2327680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3004304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7b7c7b932?pid=86553ed03&amp;color=0,0,0&amp;vtp=1&amp;bbb=1&amp;hb=1"/>
          <p:cNvSpPr/>
          <p:nvPr/>
        </p:nvSpPr>
        <p:spPr>
          <a:xfrm>
            <a:off x="832104" y="3436104"/>
            <a:ext cx="10533888" cy="98767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①fortune作“机会；运气”讲时，为不可数名词；作“财产；命运”讲时，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为可数名词。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fortunate和fortunately的反义词分别为unfortunate和unfortunately，而fortune的反义词为misfortune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不幸；厄运”。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#16</a:t>
            </a:r>
            <a:endParaRPr lang="en-US" altLang="zh-CN" dirty="0"/>
          </a:p>
        </p:txBody>
      </p:sp>
      <p:pic>
        <p:nvPicPr>
          <p:cNvPr id="9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551672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P_3_BD#7b7c7b932?pid=86553ed03&amp;color=0,0,0&amp;vtp=1&amp;bbb=1&amp;hb=1"/>
          <p:cNvSpPr/>
          <p:nvPr/>
        </p:nvSpPr>
        <p:spPr>
          <a:xfrm>
            <a:off x="832104" y="4983472"/>
            <a:ext cx="10533888" cy="9848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［全国甲2021］As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future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geniuses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“intelligence,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creativity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perseverance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world.”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正如一位作家所说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未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来的天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才将出自那些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集智慧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创造力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毅力和简单的好运气于一身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且能够改变世界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#18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mp=1&amp;vtp=1&amp;bt=1&amp;bbb=1"/>
          <p:cNvSpPr/>
          <p:nvPr/>
        </p:nvSpPr>
        <p:spPr>
          <a:xfrm>
            <a:off x="832104" y="1080000"/>
            <a:ext cx="10533888" cy="114935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/ədˈmɪt/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.承认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.准许进入（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或加入）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联想词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.admission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近义词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.acknowledge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#21</a:t>
            </a:r>
            <a:endParaRPr lang="en-US" altLang="zh-CN" sz="1800" dirty="0"/>
          </a:p>
        </p:txBody>
      </p:sp>
      <p:pic>
        <p:nvPicPr>
          <p:cNvPr id="4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373559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7b7c7b932?pid=86553ed03&amp;color=0,0,0&amp;vtp=1&amp;bbb=1"/>
          <p:cNvSpPr/>
          <p:nvPr/>
        </p:nvSpPr>
        <p:spPr>
          <a:xfrm>
            <a:off x="832104" y="2805359"/>
            <a:ext cx="10533888" cy="31819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（doing/having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done）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承认（做了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）某事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dmit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sb/sth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be+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adj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./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.承认某人/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某物是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dmit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（向某人）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承认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t's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generally/widely/universally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人们普遍认为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to/into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录取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/准许进入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作为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被接受；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被接纳为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apologised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umbrella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mistake.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她向我道歉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承认错拿了我的雨伞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ticket-holders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to/into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stadium.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有票的人才能进入体育馆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#30</a:t>
            </a:r>
            <a:endParaRPr lang="en-US" altLang="zh-CN" sz="1800" dirty="0"/>
          </a:p>
        </p:txBody>
      </p:sp>
      <p:pic>
        <p:nvPicPr>
          <p:cNvPr id="6" name="P_3_BD#7b7c7b932?pid=86553ed03&amp;color=0,0,0&amp;tib=255,255,255&amp;iip=3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443625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3_BD#7b7c7b932?pid=86553ed03&amp;color=0,0,0&amp;tib=255,255,255&amp;iip=4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5819799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7b7c7b932?pid=86553ed0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7b7c7b932?pid=86553ed03&amp;color=0,0,0&amp;vtp=1&amp;bbb=1&amp;hb=1"/>
          <p:cNvSpPr/>
          <p:nvPr/>
        </p:nvSpPr>
        <p:spPr>
          <a:xfrm>
            <a:off x="832104" y="1511300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［全国乙2022］Children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accompanied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adult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A0A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admitted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free.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岁以下儿童在成人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陪同下可以免费入场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#32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mp=1&amp;vtp=1&amp;bt=1&amp;bbb=1"/>
          <p:cNvSpPr/>
          <p:nvPr/>
        </p:nvSpPr>
        <p:spPr>
          <a:xfrm>
            <a:off x="832104" y="1080000"/>
            <a:ext cx="10533888" cy="774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/əˈkɜ:（r）/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.发生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；出现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义词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短语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.happen;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#34</a:t>
            </a:r>
            <a:endParaRPr lang="en-US" altLang="zh-CN" sz="1800" dirty="0"/>
          </a:p>
        </p:txBody>
      </p:sp>
      <p:pic>
        <p:nvPicPr>
          <p:cNvPr id="3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852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7b7c7b932?pid=86553ed03&amp;color=0,0,0&amp;mp=1&amp;vtp=1&amp;bbb=1"/>
          <p:cNvSpPr/>
          <p:nvPr/>
        </p:nvSpPr>
        <p:spPr>
          <a:xfrm>
            <a:off x="832104" y="2417056"/>
            <a:ext cx="10533888" cy="20231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某人突然想到某事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to/strikes/hits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某人（突然）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想起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某人（突然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）想起做某事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正当我要放弃那个项目时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到了一个好主意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#39</a:t>
            </a:r>
            <a:endParaRPr lang="en-US" altLang="zh-CN" sz="1800" dirty="0"/>
          </a:p>
        </p:txBody>
      </p:sp>
      <p:pic>
        <p:nvPicPr>
          <p:cNvPr id="5" name="P_3_BD#7b7c7b932?pid=86553ed03&amp;color=0,0,0&amp;mp=1&amp;tib=255,255,255&amp;iip=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3841488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4550656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3_BD#7b7c7b932?pid=86553ed03&amp;color=0,0,0&amp;mp=1&amp;vtp=1&amp;bbb=1"/>
          <p:cNvSpPr/>
          <p:nvPr/>
        </p:nvSpPr>
        <p:spPr>
          <a:xfrm>
            <a:off x="832104" y="4982456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occurrence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.发生；出现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；发生的事物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common/everyday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司空见惯的/每天发生的事情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#42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_BD#7b7c7b932?pid=86553ed03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080000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_BD#7b7c7b932?pid=86553ed03&amp;color=0,0,0&amp;mp=1&amp;vtp=1&amp;bbb=1&amp;hb=1"/>
          <p:cNvSpPr/>
          <p:nvPr/>
        </p:nvSpPr>
        <p:spPr>
          <a:xfrm>
            <a:off x="832104" y="1518404"/>
            <a:ext cx="10533888" cy="11877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①occur没有被动语态，不用于进行时；occur作谓语动词时，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主语不能是人。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occur的过去式、过去分词和现在分词都需要双写末尾r再加-ed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或-ing，分别为occurred、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occurred和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occurring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#45</a:t>
            </a:r>
            <a:endParaRPr lang="en-US" altLang="zh-CN" dirty="0"/>
          </a:p>
        </p:txBody>
      </p:sp>
      <p:pic>
        <p:nvPicPr>
          <p:cNvPr id="4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2839204"/>
            <a:ext cx="125272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3_BD#7b7c7b932?pid=86553ed03&amp;color=0,0,0&amp;mp=1&amp;vtp=1&amp;bbb=1&amp;hb=1"/>
          <p:cNvSpPr/>
          <p:nvPr/>
        </p:nvSpPr>
        <p:spPr>
          <a:xfrm>
            <a:off x="832104" y="3271004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［全国一2025］Similar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campaigns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A0A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occurred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Australia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1970s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well.20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代末和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70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澳大利亚也出现了类似的运动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#47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7b7c7b932?pid=86553ed03&amp;color=0,0,0&amp;mp=1&amp;vtp=1&amp;bt=1&amp;bbb=1"/>
          <p:cNvSpPr/>
          <p:nvPr/>
        </p:nvSpPr>
        <p:spPr>
          <a:xfrm>
            <a:off x="832104" y="1080000"/>
            <a:ext cx="10533888" cy="7658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/si:k/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.&amp;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.（sought/sɔ:t/,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sought）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寻找；寻求；争取；（向人）请求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试图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联</a:t>
            </a:r>
            <a:r>
              <a:rPr lang="en-US" altLang="zh-CN" sz="1800" b="0" i="0">
                <a:solidFill>
                  <a:srgbClr val="00A0A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想词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.seeker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1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.hide-and-seek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#49</a:t>
            </a:r>
            <a:endParaRPr lang="en-US" altLang="zh-CN" sz="1800" dirty="0"/>
          </a:p>
        </p:txBody>
      </p:sp>
      <p:pic>
        <p:nvPicPr>
          <p:cNvPr id="3" name="P_3_BD#7b7c7b932?pid=86553ed03&amp;color=0,0,0&amp;mp=1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392" y="1979541"/>
            <a:ext cx="1289304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3_BD#7b7c7b932?pid=86553ed03&amp;color=0,0,0&amp;mp=1&amp;vtp=1&amp;bbb=1"/>
          <p:cNvSpPr/>
          <p:nvPr/>
        </p:nvSpPr>
        <p:spPr>
          <a:xfrm>
            <a:off x="832104" y="2411341"/>
            <a:ext cx="10533888" cy="24422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seek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找出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；挑选出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=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=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=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search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=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search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寻找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（one's）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advice/help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征求（某人的）建议；寻求（某人的）帮助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试图做某事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fortune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Beijing,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他试图在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北京寻找成功致富之路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但运气不好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最后他不得不寻求帮助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#55</a:t>
            </a:r>
            <a:endParaRPr lang="en-US" altLang="zh-CN" sz="1800" dirty="0"/>
          </a:p>
        </p:txBody>
      </p:sp>
      <p:pic>
        <p:nvPicPr>
          <p:cNvPr id="6" name="P_3_BD#7b7c7b932?pid=86553ed03&amp;color=0,0,0&amp;tib=255,255,255&amp;iip=6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138" y="4247253"/>
            <a:ext cx="82296" cy="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5619</Words>
  <Application>WPS 演示</Application>
  <PresentationFormat>宽屏</PresentationFormat>
  <Paragraphs>197</Paragraphs>
  <Slides>21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Times New Roman</vt:lpstr>
      <vt:lpstr>Times New Roman</vt:lpstr>
      <vt:lpstr>宋体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5</cp:revision>
  <dcterms:created xsi:type="dcterms:W3CDTF">2025-10-24T09:28:00Z</dcterms:created>
  <dcterms:modified xsi:type="dcterms:W3CDTF">2025-10-28T01:58:18Z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D01E1DA6B0904CD6A03D6E99EE0549A8_12</vt:lpwstr>
  </property>
  <property fmtid="{D5CDD505-2E9C-101B-9397-08002B2CF9AE}" pid="3" name="KSOProductBuildVer">
    <vt:lpwstr>2052-12.1.0.22529</vt:lpwstr>
  </property>
</Properties>
</file>